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8" r:id="rId2"/>
  </p:sldMasterIdLst>
  <p:notesMasterIdLst>
    <p:notesMasterId r:id="rId4"/>
  </p:notesMasterIdLst>
  <p:sldIdLst>
    <p:sldId id="256"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snapToObjects="1">
      <p:cViewPr>
        <p:scale>
          <a:sx n="100" d="100"/>
          <a:sy n="100" d="100"/>
        </p:scale>
        <p:origin x="-1614" y="-7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830" cy="493316"/>
          </a:xfrm>
          <a:prstGeom prst="rect">
            <a:avLst/>
          </a:prstGeom>
        </p:spPr>
        <p:txBody>
          <a:bodyPr vert="horz" lIns="90754" tIns="45377" rIns="90754" bIns="45377"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0"/>
            <a:ext cx="2918830" cy="493316"/>
          </a:xfrm>
          <a:prstGeom prst="rect">
            <a:avLst/>
          </a:prstGeom>
        </p:spPr>
        <p:txBody>
          <a:bodyPr vert="horz" lIns="90754" tIns="45377" rIns="90754" bIns="45377" rtlCol="0"/>
          <a:lstStyle>
            <a:lvl1pPr algn="r">
              <a:defRPr sz="1200"/>
            </a:lvl1pPr>
          </a:lstStyle>
          <a:p>
            <a:fld id="{BF9C92B6-F11C-41C9-8BCF-244124D64897}" type="datetimeFigureOut">
              <a:rPr kumimoji="1" lang="ja-JP" altLang="en-US" smtClean="0"/>
              <a:pPr/>
              <a:t>2013/12/9</a:t>
            </a:fld>
            <a:endParaRPr kumimoji="1" lang="ja-JP" altLang="en-US"/>
          </a:p>
        </p:txBody>
      </p:sp>
      <p:sp>
        <p:nvSpPr>
          <p:cNvPr id="4" name="スライド イメージ プレースホルダ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0754" tIns="45377" rIns="90754" bIns="45377"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0754" tIns="45377" rIns="90754" bIns="4537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371284"/>
            <a:ext cx="2918830" cy="493316"/>
          </a:xfrm>
          <a:prstGeom prst="rect">
            <a:avLst/>
          </a:prstGeom>
        </p:spPr>
        <p:txBody>
          <a:bodyPr vert="horz" lIns="90754" tIns="45377" rIns="90754" bIns="45377"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1284"/>
            <a:ext cx="2918830" cy="493316"/>
          </a:xfrm>
          <a:prstGeom prst="rect">
            <a:avLst/>
          </a:prstGeom>
        </p:spPr>
        <p:txBody>
          <a:bodyPr vert="horz" lIns="90754" tIns="45377" rIns="90754" bIns="45377" rtlCol="0" anchor="b"/>
          <a:lstStyle>
            <a:lvl1pPr algn="r">
              <a:defRPr sz="1200"/>
            </a:lvl1pPr>
          </a:lstStyle>
          <a:p>
            <a:fld id="{112AF161-D8AF-4E43-99BE-60923BD69E88}" type="slidenum">
              <a:rPr kumimoji="1" lang="ja-JP" altLang="en-US" smtClean="0"/>
              <a:pPr/>
              <a:t>‹#›</a:t>
            </a:fld>
            <a:endParaRPr kumimoji="1" lang="ja-JP" altLang="en-US"/>
          </a:p>
        </p:txBody>
      </p:sp>
    </p:spTree>
    <p:extLst>
      <p:ext uri="{BB962C8B-B14F-4D97-AF65-F5344CB8AC3E}">
        <p14:creationId xmlns:p14="http://schemas.microsoft.com/office/powerpoint/2010/main" val="37693470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12AF161-D8AF-4E43-99BE-60923BD69E88}"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EE669CD-8A8D-488C-A36E-2A39534DDF2F}" type="datetimeFigureOut">
              <a:rPr kumimoji="1" lang="ja-JP" altLang="en-US" smtClean="0"/>
              <a:pPr/>
              <a:t>2013/12/9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1404624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E669CD-8A8D-488C-A36E-2A39534DDF2F}" type="datetimeFigureOut">
              <a:rPr kumimoji="1" lang="ja-JP" altLang="en-US" smtClean="0"/>
              <a:pPr/>
              <a:t>2013/12/9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2806957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E669CD-8A8D-488C-A36E-2A39534DDF2F}" type="datetimeFigureOut">
              <a:rPr kumimoji="1" lang="ja-JP" altLang="en-US" smtClean="0"/>
              <a:pPr/>
              <a:t>2013/12/9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22220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E669CD-8A8D-488C-A36E-2A39534DDF2F}" type="datetimeFigureOut">
              <a:rPr kumimoji="1" lang="ja-JP" altLang="en-US" smtClean="0"/>
              <a:pPr/>
              <a:t>2013/12/9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2442596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EE669CD-8A8D-488C-A36E-2A39534DDF2F}" type="datetimeFigureOut">
              <a:rPr kumimoji="1" lang="ja-JP" altLang="en-US" smtClean="0"/>
              <a:pPr/>
              <a:t>2013/12/9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1243735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EE669CD-8A8D-488C-A36E-2A39534DDF2F}" type="datetimeFigureOut">
              <a:rPr kumimoji="1" lang="ja-JP" altLang="en-US" smtClean="0"/>
              <a:pPr/>
              <a:t>2013/12/9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49057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EE669CD-8A8D-488C-A36E-2A39534DDF2F}" type="datetimeFigureOut">
              <a:rPr kumimoji="1" lang="ja-JP" altLang="en-US" smtClean="0"/>
              <a:pPr/>
              <a:t>2013/12/9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1871396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EE669CD-8A8D-488C-A36E-2A39534DDF2F}" type="datetimeFigureOut">
              <a:rPr kumimoji="1" lang="ja-JP" altLang="en-US" smtClean="0"/>
              <a:pPr/>
              <a:t>2013/12/9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3908707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EE669CD-8A8D-488C-A36E-2A39534DDF2F}" type="datetimeFigureOut">
              <a:rPr kumimoji="1" lang="ja-JP" altLang="en-US" smtClean="0"/>
              <a:pPr/>
              <a:t>2013/12/9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3483830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EE669CD-8A8D-488C-A36E-2A39534DDF2F}" type="datetimeFigureOut">
              <a:rPr kumimoji="1" lang="ja-JP" altLang="en-US" smtClean="0"/>
              <a:pPr/>
              <a:t>2013/12/9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3547277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EE669CD-8A8D-488C-A36E-2A39534DDF2F}" type="datetimeFigureOut">
              <a:rPr kumimoji="1" lang="ja-JP" altLang="en-US" smtClean="0"/>
              <a:pPr/>
              <a:t>2013/12/9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2040534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EE669CD-8A8D-488C-A36E-2A39534DDF2F}" type="datetimeFigureOut">
              <a:rPr kumimoji="1" lang="ja-JP" altLang="en-US" smtClean="0"/>
              <a:pPr/>
              <a:t>2013/12/9</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2123557119"/>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0">
          <a:fgClr>
            <a:schemeClr val="accent3">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297874" y="5038725"/>
            <a:ext cx="6255326" cy="1123949"/>
          </a:xfrm>
        </p:spPr>
        <p:txBody>
          <a:bodyPr>
            <a:normAutofit/>
            <a:scene3d>
              <a:camera prst="orthographicFront"/>
              <a:lightRig rig="threePt" dir="t"/>
            </a:scene3d>
            <a:sp3d extrusionH="57150">
              <a:bevelT w="38100" h="38100"/>
            </a:sp3d>
          </a:bodyPr>
          <a:lstStyle/>
          <a:p>
            <a:r>
              <a:rPr lang="ja-JP" altLang="ja-JP" sz="2800" b="1" kern="0" dirty="0">
                <a:solidFill>
                  <a:srgbClr val="C00000"/>
                </a:solidFill>
                <a:latin typeface="HG丸ｺﾞｼｯｸM-PRO" panose="020F0600000000000000" pitchFamily="50" charset="-128"/>
                <a:ea typeface="HG丸ｺﾞｼｯｸM-PRO" panose="020F0600000000000000" pitchFamily="50" charset="-128"/>
                <a:cs typeface="ＭＳ 明朝"/>
              </a:rPr>
              <a:t>障害者就労支援施設　</a:t>
            </a:r>
            <a:r>
              <a:rPr lang="ja-JP" altLang="en-US" sz="2800" b="1" kern="0" dirty="0" smtClean="0">
                <a:solidFill>
                  <a:srgbClr val="C00000"/>
                </a:solidFill>
                <a:latin typeface="HG丸ｺﾞｼｯｸM-PRO" panose="020F0600000000000000" pitchFamily="50" charset="-128"/>
                <a:ea typeface="HG丸ｺﾞｼｯｸM-PRO" panose="020F0600000000000000" pitchFamily="50" charset="-128"/>
                <a:cs typeface="ＭＳ 明朝"/>
              </a:rPr>
              <a:t>　　　　　　　</a:t>
            </a:r>
            <a:r>
              <a:rPr lang="ja-JP" altLang="ja-JP" sz="2800" b="1" kern="0" dirty="0" smtClean="0">
                <a:solidFill>
                  <a:srgbClr val="C00000"/>
                </a:solidFill>
                <a:latin typeface="HG丸ｺﾞｼｯｸM-PRO" panose="020F0600000000000000" pitchFamily="50" charset="-128"/>
                <a:ea typeface="HG丸ｺﾞｼｯｸM-PRO" panose="020F0600000000000000" pitchFamily="50" charset="-128"/>
                <a:cs typeface="ＭＳ 明朝"/>
              </a:rPr>
              <a:t>商品</a:t>
            </a:r>
            <a:r>
              <a:rPr lang="ja-JP" altLang="ja-JP" sz="2800" b="1" kern="0" dirty="0">
                <a:solidFill>
                  <a:srgbClr val="C00000"/>
                </a:solidFill>
                <a:latin typeface="HG丸ｺﾞｼｯｸM-PRO" panose="020F0600000000000000" pitchFamily="50" charset="-128"/>
                <a:ea typeface="HG丸ｺﾞｼｯｸM-PRO" panose="020F0600000000000000" pitchFamily="50" charset="-128"/>
                <a:cs typeface="ＭＳ 明朝"/>
              </a:rPr>
              <a:t>プロモーション</a:t>
            </a:r>
            <a:r>
              <a:rPr lang="ja-JP" altLang="ja-JP" sz="2800" b="1" kern="0" dirty="0" smtClean="0">
                <a:solidFill>
                  <a:srgbClr val="C00000"/>
                </a:solidFill>
                <a:latin typeface="HG丸ｺﾞｼｯｸM-PRO" panose="020F0600000000000000" pitchFamily="50" charset="-128"/>
                <a:ea typeface="HG丸ｺﾞｼｯｸM-PRO" panose="020F0600000000000000" pitchFamily="50" charset="-128"/>
                <a:cs typeface="ＭＳ 明朝"/>
              </a:rPr>
              <a:t>大会イン空知</a:t>
            </a:r>
            <a:endParaRPr kumimoji="1" lang="ja-JP" altLang="en-US" sz="2800" b="1" dirty="0">
              <a:solidFill>
                <a:srgbClr val="C00000"/>
              </a:solidFill>
              <a:effectLst>
                <a:glow rad="139700">
                  <a:schemeClr val="accent2">
                    <a:satMod val="175000"/>
                    <a:alpha val="40000"/>
                  </a:schemeClr>
                </a:glow>
              </a:effectLst>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3463" y="6162674"/>
            <a:ext cx="6858000" cy="498763"/>
          </a:xfrm>
          <a:prstGeom prst="rect">
            <a:avLst/>
          </a:prstGeom>
          <a:gradFill flip="none" rotWithShape="1">
            <a:gsLst>
              <a:gs pos="0">
                <a:srgbClr val="3399FF"/>
              </a:gs>
              <a:gs pos="14000">
                <a:srgbClr val="00CCCC"/>
              </a:gs>
              <a:gs pos="47000">
                <a:srgbClr val="9999FF"/>
              </a:gs>
              <a:gs pos="60001">
                <a:srgbClr val="2E6792"/>
              </a:gs>
              <a:gs pos="71001">
                <a:srgbClr val="3333CC"/>
              </a:gs>
              <a:gs pos="81000">
                <a:srgbClr val="1170FF"/>
              </a:gs>
              <a:gs pos="91000">
                <a:srgbClr val="006699"/>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latin typeface="HG丸ｺﾞｼｯｸM-PRO" panose="020F0600000000000000" pitchFamily="50" charset="-128"/>
                <a:ea typeface="HG丸ｺﾞｼｯｸM-PRO" panose="020F0600000000000000" pitchFamily="50" charset="-128"/>
              </a:rPr>
              <a:t>平成</a:t>
            </a:r>
            <a:r>
              <a:rPr lang="en-US" altLang="ja-JP" sz="2000" b="1" dirty="0" smtClean="0">
                <a:latin typeface="HG丸ｺﾞｼｯｸM-PRO" panose="020F0600000000000000" pitchFamily="50" charset="-128"/>
                <a:ea typeface="HG丸ｺﾞｼｯｸM-PRO" panose="020F0600000000000000" pitchFamily="50" charset="-128"/>
              </a:rPr>
              <a:t>25</a:t>
            </a:r>
            <a:r>
              <a:rPr lang="ja-JP" altLang="en-US" sz="2000" b="1" dirty="0" smtClean="0">
                <a:latin typeface="HG丸ｺﾞｼｯｸM-PRO" panose="020F0600000000000000" pitchFamily="50" charset="-128"/>
                <a:ea typeface="HG丸ｺﾞｼｯｸM-PRO" panose="020F0600000000000000" pitchFamily="50" charset="-128"/>
              </a:rPr>
              <a:t>年</a:t>
            </a:r>
            <a:r>
              <a:rPr lang="en-US" altLang="ja-JP" sz="2000" b="1" dirty="0" smtClean="0">
                <a:latin typeface="HG丸ｺﾞｼｯｸM-PRO" panose="020F0600000000000000" pitchFamily="50" charset="-128"/>
                <a:ea typeface="HG丸ｺﾞｼｯｸM-PRO" panose="020F0600000000000000" pitchFamily="50" charset="-128"/>
              </a:rPr>
              <a:t>12</a:t>
            </a:r>
            <a:r>
              <a:rPr lang="ja-JP" altLang="en-US" sz="2000" b="1" dirty="0" smtClean="0">
                <a:latin typeface="HG丸ｺﾞｼｯｸM-PRO" panose="020F0600000000000000" pitchFamily="50" charset="-128"/>
                <a:ea typeface="HG丸ｺﾞｼｯｸM-PRO" panose="020F0600000000000000" pitchFamily="50" charset="-128"/>
              </a:rPr>
              <a:t>月</a:t>
            </a:r>
            <a:r>
              <a:rPr lang="en-US" altLang="ja-JP" sz="2000" b="1" dirty="0">
                <a:latin typeface="HG丸ｺﾞｼｯｸM-PRO" panose="020F0600000000000000" pitchFamily="50" charset="-128"/>
                <a:ea typeface="HG丸ｺﾞｼｯｸM-PRO" panose="020F0600000000000000" pitchFamily="50" charset="-128"/>
              </a:rPr>
              <a:t>18</a:t>
            </a:r>
            <a:r>
              <a:rPr lang="ja-JP" altLang="en-US" sz="2000" b="1" dirty="0" smtClean="0">
                <a:latin typeface="HG丸ｺﾞｼｯｸM-PRO" panose="020F0600000000000000" pitchFamily="50" charset="-128"/>
                <a:ea typeface="HG丸ｺﾞｼｯｸM-PRO" panose="020F0600000000000000" pitchFamily="50" charset="-128"/>
              </a:rPr>
              <a:t>日（水）　</a:t>
            </a:r>
            <a:r>
              <a:rPr lang="en-US" altLang="ja-JP" sz="2000" b="1" dirty="0">
                <a:latin typeface="HG丸ｺﾞｼｯｸM-PRO" panose="020F0600000000000000" pitchFamily="50" charset="-128"/>
                <a:ea typeface="HG丸ｺﾞｼｯｸM-PRO" panose="020F0600000000000000" pitchFamily="50" charset="-128"/>
              </a:rPr>
              <a:t>10</a:t>
            </a:r>
            <a:r>
              <a:rPr lang="ja-JP" altLang="en-US" sz="2000" b="1" dirty="0" smtClean="0">
                <a:latin typeface="HG丸ｺﾞｼｯｸM-PRO" panose="020F0600000000000000" pitchFamily="50" charset="-128"/>
                <a:ea typeface="HG丸ｺﾞｼｯｸM-PRO" panose="020F0600000000000000" pitchFamily="50" charset="-128"/>
              </a:rPr>
              <a:t>：</a:t>
            </a:r>
            <a:r>
              <a:rPr lang="en-US" altLang="ja-JP" sz="2000" b="1" dirty="0" smtClean="0">
                <a:latin typeface="HG丸ｺﾞｼｯｸM-PRO" panose="020F0600000000000000" pitchFamily="50" charset="-128"/>
                <a:ea typeface="HG丸ｺﾞｼｯｸM-PRO" panose="020F0600000000000000" pitchFamily="50" charset="-128"/>
              </a:rPr>
              <a:t>00</a:t>
            </a:r>
            <a:r>
              <a:rPr lang="ja-JP" altLang="en-US" sz="2000" b="1" dirty="0" smtClean="0">
                <a:latin typeface="HG丸ｺﾞｼｯｸM-PRO" panose="020F0600000000000000" pitchFamily="50" charset="-128"/>
                <a:ea typeface="HG丸ｺﾞｼｯｸM-PRO" panose="020F0600000000000000" pitchFamily="50" charset="-128"/>
              </a:rPr>
              <a:t>～</a:t>
            </a:r>
            <a:r>
              <a:rPr lang="en-US" altLang="ja-JP" sz="2000" b="1" dirty="0">
                <a:latin typeface="HG丸ｺﾞｼｯｸM-PRO" panose="020F0600000000000000" pitchFamily="50" charset="-128"/>
                <a:ea typeface="HG丸ｺﾞｼｯｸM-PRO" panose="020F0600000000000000" pitchFamily="50" charset="-128"/>
              </a:rPr>
              <a:t>15</a:t>
            </a:r>
            <a:r>
              <a:rPr lang="ja-JP" altLang="en-US" sz="2000" b="1" dirty="0" smtClean="0">
                <a:latin typeface="HG丸ｺﾞｼｯｸM-PRO" panose="020F0600000000000000" pitchFamily="50" charset="-128"/>
                <a:ea typeface="HG丸ｺﾞｼｯｸM-PRO" panose="020F0600000000000000" pitchFamily="50" charset="-128"/>
              </a:rPr>
              <a:t>：</a:t>
            </a:r>
            <a:r>
              <a:rPr lang="en-US" altLang="ja-JP" sz="2000" b="1" dirty="0" smtClean="0">
                <a:latin typeface="HG丸ｺﾞｼｯｸM-PRO" panose="020F0600000000000000" pitchFamily="50" charset="-128"/>
                <a:ea typeface="HG丸ｺﾞｼｯｸM-PRO" panose="020F0600000000000000" pitchFamily="50" charset="-128"/>
              </a:rPr>
              <a:t>00</a:t>
            </a:r>
          </a:p>
        </p:txBody>
      </p:sp>
      <p:sp>
        <p:nvSpPr>
          <p:cNvPr id="6" name="テキスト ボックス 5"/>
          <p:cNvSpPr txBox="1"/>
          <p:nvPr/>
        </p:nvSpPr>
        <p:spPr>
          <a:xfrm>
            <a:off x="301337" y="6706285"/>
            <a:ext cx="6136699" cy="3529171"/>
          </a:xfrm>
          <a:prstGeom prst="rect">
            <a:avLst/>
          </a:prstGeom>
          <a:noFill/>
        </p:spPr>
        <p:txBody>
          <a:bodyPr wrap="square" rtlCol="0">
            <a:spAutoFit/>
          </a:bodyPr>
          <a:lstStyle/>
          <a:p>
            <a:pPr>
              <a:lnSpc>
                <a:spcPts val="2800"/>
              </a:lnSpc>
            </a:pPr>
            <a:r>
              <a:rPr lang="ja-JP" altLang="en-US" sz="2000" b="1" dirty="0" smtClean="0">
                <a:latin typeface="HG丸ｺﾞｼｯｸM-PRO" panose="020F0600000000000000" pitchFamily="50" charset="-128"/>
                <a:ea typeface="HG丸ｺﾞｼｯｸM-PRO" panose="020F0600000000000000" pitchFamily="50" charset="-128"/>
              </a:rPr>
              <a:t>　・</a:t>
            </a:r>
            <a:r>
              <a:rPr kumimoji="1" lang="ja-JP" altLang="en-US" sz="2000" b="1" dirty="0" smtClean="0">
                <a:latin typeface="HG丸ｺﾞｼｯｸM-PRO" panose="020F0600000000000000" pitchFamily="50" charset="-128"/>
                <a:ea typeface="HG丸ｺﾞｼｯｸM-PRO" panose="020F0600000000000000" pitchFamily="50" charset="-128"/>
              </a:rPr>
              <a:t>場所：</a:t>
            </a:r>
            <a:r>
              <a:rPr lang="ja-JP" altLang="ja-JP" sz="2000" b="1" dirty="0">
                <a:latin typeface="HG丸ｺﾞｼｯｸM-PRO" panose="020F0600000000000000" pitchFamily="50" charset="-128"/>
                <a:ea typeface="HG丸ｺﾞｼｯｸM-PRO" panose="020F0600000000000000" pitchFamily="50" charset="-128"/>
              </a:rPr>
              <a:t>空知総合振興局４階　講堂　</a:t>
            </a:r>
            <a:endParaRPr lang="en-US" altLang="ja-JP" sz="2000" b="1" dirty="0" smtClean="0">
              <a:latin typeface="HG丸ｺﾞｼｯｸM-PRO" panose="020F0600000000000000" pitchFamily="50" charset="-128"/>
              <a:ea typeface="HG丸ｺﾞｼｯｸM-PRO" panose="020F0600000000000000" pitchFamily="50" charset="-128"/>
            </a:endParaRPr>
          </a:p>
          <a:p>
            <a:pPr>
              <a:lnSpc>
                <a:spcPts val="2800"/>
              </a:lnSpc>
            </a:pP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　　　　</a:t>
            </a:r>
            <a:r>
              <a:rPr lang="ja-JP" altLang="ja-JP" sz="2000" b="1" dirty="0" smtClean="0">
                <a:latin typeface="HG丸ｺﾞｼｯｸM-PRO" panose="020F0600000000000000" pitchFamily="50" charset="-128"/>
                <a:ea typeface="HG丸ｺﾞｼｯｸM-PRO" panose="020F0600000000000000" pitchFamily="50" charset="-128"/>
              </a:rPr>
              <a:t>岩見沢市</a:t>
            </a:r>
            <a:r>
              <a:rPr lang="ja-JP" altLang="ja-JP" sz="2000" b="1" dirty="0">
                <a:latin typeface="HG丸ｺﾞｼｯｸM-PRO" panose="020F0600000000000000" pitchFamily="50" charset="-128"/>
                <a:ea typeface="HG丸ｺﾞｼｯｸM-PRO" panose="020F0600000000000000" pitchFamily="50" charset="-128"/>
              </a:rPr>
              <a:t>８条西</a:t>
            </a:r>
            <a:r>
              <a:rPr lang="ja-JP" altLang="ja-JP" sz="2000" b="1" dirty="0" smtClean="0">
                <a:latin typeface="HG丸ｺﾞｼｯｸM-PRO" panose="020F0600000000000000" pitchFamily="50" charset="-128"/>
                <a:ea typeface="HG丸ｺﾞｼｯｸM-PRO" panose="020F0600000000000000" pitchFamily="50" charset="-128"/>
              </a:rPr>
              <a:t>５丁目</a:t>
            </a:r>
            <a:endParaRPr lang="en-US" altLang="ja-JP" sz="2000" b="1" dirty="0">
              <a:latin typeface="HG丸ｺﾞｼｯｸM-PRO" panose="020F0600000000000000" pitchFamily="50" charset="-128"/>
              <a:ea typeface="HG丸ｺﾞｼｯｸM-PRO" panose="020F0600000000000000" pitchFamily="50" charset="-128"/>
            </a:endParaRPr>
          </a:p>
          <a:p>
            <a:pPr>
              <a:lnSpc>
                <a:spcPts val="2800"/>
              </a:lnSpc>
            </a:pPr>
            <a:r>
              <a:rPr lang="ja-JP" altLang="en-US" sz="2000" b="1" dirty="0" smtClean="0">
                <a:latin typeface="HG丸ｺﾞｼｯｸM-PRO" panose="020F0600000000000000" pitchFamily="50" charset="-128"/>
                <a:ea typeface="HG丸ｺﾞｼｯｸM-PRO" panose="020F0600000000000000" pitchFamily="50" charset="-128"/>
              </a:rPr>
              <a:t>　・主催：</a:t>
            </a:r>
            <a:r>
              <a:rPr lang="ja-JP" altLang="ja-JP" sz="2000" b="1" dirty="0">
                <a:latin typeface="HG丸ｺﾞｼｯｸM-PRO" panose="020F0600000000000000" pitchFamily="50" charset="-128"/>
                <a:ea typeface="HG丸ｺﾞｼｯｸM-PRO" panose="020F0600000000000000" pitchFamily="50" charset="-128"/>
              </a:rPr>
              <a:t>空知知的しょうがい福祉協会</a:t>
            </a:r>
          </a:p>
          <a:p>
            <a:pPr hangingPunct="0"/>
            <a:r>
              <a:rPr lang="ja-JP" altLang="ja-JP"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　　　</a:t>
            </a:r>
            <a:r>
              <a:rPr lang="ja-JP" altLang="ja-JP" sz="2000" b="1" dirty="0" smtClean="0">
                <a:latin typeface="HG丸ｺﾞｼｯｸM-PRO" panose="020F0600000000000000" pitchFamily="50" charset="-128"/>
                <a:ea typeface="HG丸ｺﾞｼｯｸM-PRO" panose="020F0600000000000000" pitchFamily="50" charset="-128"/>
              </a:rPr>
              <a:t>北海道</a:t>
            </a:r>
            <a:r>
              <a:rPr lang="ja-JP" altLang="ja-JP" sz="2000" b="1" dirty="0">
                <a:latin typeface="HG丸ｺﾞｼｯｸM-PRO" panose="020F0600000000000000" pitchFamily="50" charset="-128"/>
                <a:ea typeface="HG丸ｺﾞｼｯｸM-PRO" panose="020F0600000000000000" pitchFamily="50" charset="-128"/>
              </a:rPr>
              <a:t>社会就労センター</a:t>
            </a:r>
            <a:r>
              <a:rPr lang="ja-JP" altLang="ja-JP" sz="2000" b="1" dirty="0" smtClean="0">
                <a:latin typeface="HG丸ｺﾞｼｯｸM-PRO" panose="020F0600000000000000" pitchFamily="50" charset="-128"/>
                <a:ea typeface="HG丸ｺﾞｼｯｸM-PRO" panose="020F0600000000000000" pitchFamily="50" charset="-128"/>
              </a:rPr>
              <a:t>協議会</a:t>
            </a:r>
            <a:endParaRPr lang="en-US" altLang="ja-JP" sz="2000" b="1" dirty="0"/>
          </a:p>
          <a:p>
            <a:pPr hangingPunct="0"/>
            <a:r>
              <a:rPr lang="ja-JP" altLang="en-US" sz="2000" b="1" dirty="0" smtClean="0">
                <a:latin typeface="HG丸ｺﾞｼｯｸM-PRO" panose="020F0600000000000000" pitchFamily="50" charset="-128"/>
                <a:ea typeface="HG丸ｺﾞｼｯｸM-PRO" panose="020F0600000000000000" pitchFamily="50" charset="-128"/>
              </a:rPr>
              <a:t>　・お問い合わせ先</a:t>
            </a:r>
            <a:r>
              <a:rPr kumimoji="1" lang="ja-JP" altLang="en-US" sz="2000" b="1" dirty="0" smtClean="0">
                <a:latin typeface="HG丸ｺﾞｼｯｸM-PRO" panose="020F0600000000000000" pitchFamily="50" charset="-128"/>
                <a:ea typeface="HG丸ｺﾞｼｯｸM-PRO" panose="020F0600000000000000" pitchFamily="50" charset="-128"/>
              </a:rPr>
              <a:t>：</a:t>
            </a:r>
            <a:r>
              <a:rPr kumimoji="1" lang="en-US" altLang="ja-JP" sz="2000" b="1" dirty="0" smtClean="0">
                <a:latin typeface="HG丸ｺﾞｼｯｸM-PRO" panose="020F0600000000000000" pitchFamily="50" charset="-128"/>
                <a:ea typeface="HG丸ｺﾞｼｯｸM-PRO" panose="020F0600000000000000" pitchFamily="50" charset="-128"/>
              </a:rPr>
              <a:t>011-</a:t>
            </a:r>
            <a:r>
              <a:rPr kumimoji="1" lang="ja-JP" altLang="en-US" sz="2000" b="1" dirty="0" smtClean="0">
                <a:latin typeface="HG丸ｺﾞｼｯｸM-PRO" panose="020F0600000000000000" pitchFamily="50" charset="-128"/>
                <a:ea typeface="HG丸ｺﾞｼｯｸM-PRO" panose="020F0600000000000000" pitchFamily="50" charset="-128"/>
              </a:rPr>
              <a:t>２４１</a:t>
            </a:r>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３９８２　　　　　（</a:t>
            </a:r>
            <a:r>
              <a:rPr lang="ja-JP" altLang="en-US" sz="2000" b="1" dirty="0" smtClean="0">
                <a:latin typeface="HG丸ｺﾞｼｯｸM-PRO" panose="020F0600000000000000" pitchFamily="50" charset="-128"/>
                <a:ea typeface="HG丸ｺﾞｼｯｸM-PRO" panose="020F0600000000000000" pitchFamily="50" charset="-128"/>
              </a:rPr>
              <a:t>事務局　道社</a:t>
            </a:r>
            <a:r>
              <a:rPr lang="ja-JP" altLang="en-US" sz="2000" b="1" dirty="0" err="1" smtClean="0">
                <a:latin typeface="HG丸ｺﾞｼｯｸM-PRO" panose="020F0600000000000000" pitchFamily="50" charset="-128"/>
                <a:ea typeface="HG丸ｺﾞｼｯｸM-PRO" panose="020F0600000000000000" pitchFamily="50" charset="-128"/>
              </a:rPr>
              <a:t>協障がい</a:t>
            </a:r>
            <a:r>
              <a:rPr lang="ja-JP" altLang="en-US" sz="2000" b="1" dirty="0" smtClean="0">
                <a:latin typeface="HG丸ｺﾞｼｯｸM-PRO" panose="020F0600000000000000" pitchFamily="50" charset="-128"/>
                <a:ea typeface="HG丸ｺﾞｼｯｸM-PRO" panose="020F0600000000000000" pitchFamily="50" charset="-128"/>
              </a:rPr>
              <a:t>者就労支援センター</a:t>
            </a:r>
            <a:r>
              <a:rPr kumimoji="1" lang="ja-JP" altLang="en-US" sz="2000" b="1" dirty="0" smtClean="0">
                <a:latin typeface="HG丸ｺﾞｼｯｸM-PRO" panose="020F0600000000000000" pitchFamily="50" charset="-128"/>
                <a:ea typeface="HG丸ｺﾞｼｯｸM-PRO" panose="020F0600000000000000" pitchFamily="50" charset="-128"/>
              </a:rPr>
              <a:t>）</a:t>
            </a:r>
            <a:endParaRPr kumimoji="1" lang="en-US" altLang="ja-JP" sz="2000" b="1" dirty="0" smtClean="0">
              <a:latin typeface="HG丸ｺﾞｼｯｸM-PRO" panose="020F0600000000000000" pitchFamily="50" charset="-128"/>
              <a:ea typeface="HG丸ｺﾞｼｯｸM-PRO" panose="020F0600000000000000" pitchFamily="50" charset="-128"/>
            </a:endParaRPr>
          </a:p>
          <a:p>
            <a:pPr lvl="1">
              <a:lnSpc>
                <a:spcPts val="2800"/>
              </a:lnSpc>
            </a:pPr>
            <a:r>
              <a:rPr lang="ja-JP" altLang="en-US" sz="1400" b="1" dirty="0" smtClean="0">
                <a:latin typeface="HG丸ｺﾞｼｯｸM-PRO" panose="020F0600000000000000" pitchFamily="50" charset="-128"/>
                <a:ea typeface="HG丸ｺﾞｼｯｸM-PRO" panose="020F0600000000000000" pitchFamily="50" charset="-128"/>
              </a:rPr>
              <a:t>●実施内容の詳細はホームページ参照</a:t>
            </a:r>
            <a:endParaRPr lang="en-US" altLang="ja-JP" sz="1400" b="1" dirty="0" smtClean="0">
              <a:latin typeface="HG丸ｺﾞｼｯｸM-PRO" panose="020F0600000000000000" pitchFamily="50" charset="-128"/>
              <a:ea typeface="HG丸ｺﾞｼｯｸM-PRO" panose="020F0600000000000000" pitchFamily="50" charset="-128"/>
            </a:endParaRPr>
          </a:p>
          <a:p>
            <a:pPr lvl="1">
              <a:lnSpc>
                <a:spcPts val="2800"/>
              </a:lnSpc>
            </a:pPr>
            <a:r>
              <a:rPr kumimoji="1" lang="ja-JP" altLang="en-US" sz="1400" b="1" dirty="0">
                <a:latin typeface="HG丸ｺﾞｼｯｸM-PRO" panose="020F0600000000000000" pitchFamily="50" charset="-128"/>
                <a:ea typeface="HG丸ｺﾞｼｯｸM-PRO" panose="020F0600000000000000" pitchFamily="50" charset="-128"/>
              </a:rPr>
              <a:t>　</a:t>
            </a:r>
            <a:r>
              <a:rPr lang="en-US" altLang="ja-JP" sz="1400" b="1" dirty="0">
                <a:latin typeface="HG丸ｺﾞｼｯｸM-PRO" panose="020F0600000000000000" pitchFamily="50" charset="-128"/>
                <a:ea typeface="HG丸ｺﾞｼｯｸM-PRO" panose="020F0600000000000000" pitchFamily="50" charset="-128"/>
              </a:rPr>
              <a:t>http://www.shougai-syuurou.jp/syuro/index.html</a:t>
            </a:r>
            <a:endParaRPr kumimoji="1" lang="en-US" altLang="ja-JP" sz="1400" b="1" dirty="0" smtClean="0">
              <a:latin typeface="HG丸ｺﾞｼｯｸM-PRO" panose="020F0600000000000000" pitchFamily="50" charset="-128"/>
              <a:ea typeface="HG丸ｺﾞｼｯｸM-PRO" panose="020F0600000000000000" pitchFamily="50" charset="-128"/>
            </a:endParaRPr>
          </a:p>
          <a:p>
            <a:pPr>
              <a:lnSpc>
                <a:spcPts val="2800"/>
              </a:lnSpc>
            </a:pPr>
            <a:r>
              <a:rPr kumimoji="1" lang="ja-JP" altLang="en-US" sz="2000" b="1" dirty="0" smtClean="0">
                <a:latin typeface="HG丸ｺﾞｼｯｸM-PRO" panose="020F0600000000000000" pitchFamily="50" charset="-128"/>
                <a:ea typeface="HG丸ｺﾞｼｯｸM-PRO" panose="020F0600000000000000" pitchFamily="50" charset="-128"/>
              </a:rPr>
              <a:t>　　</a:t>
            </a:r>
            <a:r>
              <a:rPr kumimoji="1" lang="ja-JP" altLang="en-US" sz="1400" b="1" dirty="0" smtClean="0">
                <a:latin typeface="HG丸ｺﾞｼｯｸM-PRO" panose="020F0600000000000000" pitchFamily="50" charset="-128"/>
                <a:ea typeface="HG丸ｺﾞｼｯｸM-PRO" panose="020F0600000000000000" pitchFamily="50" charset="-128"/>
              </a:rPr>
              <a:t>　</a:t>
            </a:r>
            <a:endParaRPr kumimoji="1" lang="en-US" altLang="ja-JP" sz="1400" b="1" dirty="0" smtClean="0">
              <a:latin typeface="HG丸ｺﾞｼｯｸM-PRO" panose="020F0600000000000000" pitchFamily="50" charset="-128"/>
              <a:ea typeface="HG丸ｺﾞｼｯｸM-PRO" panose="020F0600000000000000" pitchFamily="50" charset="-128"/>
            </a:endParaRPr>
          </a:p>
          <a:p>
            <a:pPr>
              <a:lnSpc>
                <a:spcPts val="2800"/>
              </a:lnSpc>
            </a:pPr>
            <a:endParaRPr kumimoji="1" lang="ja-JP" altLang="en-US" sz="2000" b="1" dirty="0">
              <a:latin typeface="HG丸ｺﾞｼｯｸM-PRO" panose="020F0600000000000000" pitchFamily="50" charset="-128"/>
              <a:ea typeface="HG丸ｺﾞｼｯｸM-PRO" panose="020F0600000000000000" pitchFamily="50" charset="-128"/>
            </a:endParaRPr>
          </a:p>
        </p:txBody>
      </p:sp>
      <p:pic>
        <p:nvPicPr>
          <p:cNvPr id="1026" name="Picture 2" descr="C:\Users\user\Pictures\障がい者応援マーク.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336" y="4067172"/>
            <a:ext cx="1375063" cy="1343028"/>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392473" y="454906"/>
            <a:ext cx="5236803" cy="584775"/>
          </a:xfrm>
          <a:prstGeom prst="rect">
            <a:avLst/>
          </a:prstGeom>
          <a:noFill/>
        </p:spPr>
        <p:txBody>
          <a:bodyPr wrap="square" rtlCol="0">
            <a:spAutoFit/>
          </a:bodyPr>
          <a:lstStyle/>
          <a:p>
            <a:r>
              <a:rPr kumimoji="1" lang="ja-JP" altLang="en-US" sz="1600" b="1" dirty="0" smtClean="0">
                <a:solidFill>
                  <a:srgbClr val="FF0000"/>
                </a:solidFill>
                <a:latin typeface="HG丸ｺﾞｼｯｸM-PRO" panose="020F0600000000000000" pitchFamily="50" charset="-128"/>
                <a:ea typeface="HG丸ｺﾞｼｯｸM-PRO" panose="020F0600000000000000" pitchFamily="50" charset="-128"/>
              </a:rPr>
              <a:t>空知管内地方自治体発注ご担当者のみなさま！</a:t>
            </a:r>
            <a:endParaRPr kumimoji="1" lang="en-US" altLang="ja-JP" sz="1600" b="1" dirty="0" smtClean="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1600" b="1" dirty="0" smtClean="0">
                <a:solidFill>
                  <a:srgbClr val="FF0000"/>
                </a:solidFill>
                <a:latin typeface="HG丸ｺﾞｼｯｸM-PRO" panose="020F0600000000000000" pitchFamily="50" charset="-128"/>
                <a:ea typeface="HG丸ｺﾞｼｯｸM-PRO" panose="020F0600000000000000" pitchFamily="50" charset="-128"/>
              </a:rPr>
              <a:t>障</a:t>
            </a:r>
            <a:r>
              <a:rPr lang="ja-JP" altLang="en-US" sz="1600" b="1" dirty="0" smtClean="0">
                <a:solidFill>
                  <a:srgbClr val="FF0000"/>
                </a:solidFill>
                <a:latin typeface="HG丸ｺﾞｼｯｸM-PRO" panose="020F0600000000000000" pitchFamily="50" charset="-128"/>
                <a:ea typeface="HG丸ｺﾞｼｯｸM-PRO" panose="020F0600000000000000" pitchFamily="50" charset="-128"/>
              </a:rPr>
              <a:t>害</a:t>
            </a:r>
            <a:r>
              <a:rPr kumimoji="1" lang="ja-JP" altLang="en-US" sz="1600" b="1" dirty="0" smtClean="0">
                <a:solidFill>
                  <a:srgbClr val="FF0000"/>
                </a:solidFill>
                <a:latin typeface="HG丸ｺﾞｼｯｸM-PRO" panose="020F0600000000000000" pitchFamily="50" charset="-128"/>
                <a:ea typeface="HG丸ｺﾞｼｯｸM-PRO" panose="020F0600000000000000" pitchFamily="50" charset="-128"/>
              </a:rPr>
              <a:t>者就労支援施設にお仕事</a:t>
            </a:r>
            <a:r>
              <a:rPr lang="ja-JP" altLang="en-US" sz="1600" b="1" dirty="0">
                <a:solidFill>
                  <a:srgbClr val="FF0000"/>
                </a:solidFill>
                <a:latin typeface="HG丸ｺﾞｼｯｸM-PRO" panose="020F0600000000000000" pitchFamily="50" charset="-128"/>
                <a:ea typeface="HG丸ｺﾞｼｯｸM-PRO" panose="020F0600000000000000" pitchFamily="50" charset="-128"/>
              </a:rPr>
              <a:t>を</a:t>
            </a:r>
            <a:r>
              <a:rPr kumimoji="1" lang="ja-JP" altLang="en-US" sz="1600" b="1" dirty="0" smtClean="0">
                <a:solidFill>
                  <a:srgbClr val="FF0000"/>
                </a:solidFill>
                <a:latin typeface="HG丸ｺﾞｼｯｸM-PRO" panose="020F0600000000000000" pitchFamily="50" charset="-128"/>
                <a:ea typeface="HG丸ｺﾞｼｯｸM-PRO" panose="020F0600000000000000" pitchFamily="50" charset="-128"/>
              </a:rPr>
              <a:t>発注してみませんか？</a:t>
            </a:r>
            <a:endParaRPr kumimoji="1" lang="ja-JP" altLang="en-US" sz="16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1971350" y="3789461"/>
            <a:ext cx="4581850" cy="523220"/>
          </a:xfrm>
          <a:prstGeom prst="rect">
            <a:avLst/>
          </a:prstGeom>
          <a:noFill/>
        </p:spPr>
        <p:txBody>
          <a:bodyPr wrap="square" rtlCol="0">
            <a:spAutoFit/>
          </a:bodyPr>
          <a:lstStyle/>
          <a:p>
            <a:r>
              <a:rPr lang="ja-JP" altLang="en-US" sz="1400" b="1" dirty="0" smtClean="0">
                <a:latin typeface="HG丸ｺﾞｼｯｸM-PRO" panose="020F0600000000000000" pitchFamily="50" charset="-128"/>
                <a:ea typeface="HG丸ｺﾞｼｯｸM-PRO" panose="020F0600000000000000" pitchFamily="50" charset="-128"/>
              </a:rPr>
              <a:t>空知管内の施設等が自信を持ってお勧めする商品や役務内容の宣伝と商談の場をつくりました。</a:t>
            </a:r>
            <a:endParaRPr lang="en-US" altLang="ja-JP" sz="1400" b="1" dirty="0" smtClean="0">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1941801" y="4343459"/>
            <a:ext cx="4614862" cy="523220"/>
          </a:xfrm>
          <a:prstGeom prst="rect">
            <a:avLst/>
          </a:prstGeom>
          <a:noFill/>
        </p:spPr>
        <p:txBody>
          <a:bodyPr wrap="square" rtlCol="0">
            <a:spAutoFit/>
          </a:bodyPr>
          <a:lstStyle/>
          <a:p>
            <a:r>
              <a:rPr lang="ja-JP" altLang="en-US" sz="1400" b="1" dirty="0" smtClean="0">
                <a:latin typeface="HG丸ｺﾞｼｯｸM-PRO" panose="020F0600000000000000" pitchFamily="50" charset="-128"/>
                <a:ea typeface="HG丸ｺﾞｼｯｸM-PRO" panose="020F0600000000000000" pitchFamily="50" charset="-128"/>
              </a:rPr>
              <a:t>お気軽にご参加ください。もちろん“様子見”のための参加も</a:t>
            </a:r>
            <a:r>
              <a:rPr lang="en-US" altLang="ja-JP" sz="1400" b="1" dirty="0" smtClean="0">
                <a:latin typeface="HG丸ｺﾞｼｯｸM-PRO" panose="020F0600000000000000" pitchFamily="50" charset="-128"/>
                <a:ea typeface="HG丸ｺﾞｼｯｸM-PRO" panose="020F0600000000000000" pitchFamily="50" charset="-128"/>
              </a:rPr>
              <a:t>OK</a:t>
            </a:r>
            <a:r>
              <a:rPr lang="ja-JP" altLang="en-US" sz="1400" b="1" dirty="0" smtClean="0">
                <a:latin typeface="HG丸ｺﾞｼｯｸM-PRO" panose="020F0600000000000000" pitchFamily="50" charset="-128"/>
                <a:ea typeface="HG丸ｺﾞｼｯｸM-PRO" panose="020F0600000000000000" pitchFamily="50" charset="-128"/>
              </a:rPr>
              <a:t>ですよ</a:t>
            </a:r>
            <a:r>
              <a:rPr lang="ja-JP" altLang="en-US" sz="1400" b="1" dirty="0" err="1"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1941801" y="4636502"/>
            <a:ext cx="4614862" cy="523220"/>
          </a:xfrm>
          <a:prstGeom prst="rect">
            <a:avLst/>
          </a:prstGeom>
          <a:noFill/>
        </p:spPr>
        <p:txBody>
          <a:bodyPr wrap="square" rtlCol="0">
            <a:spAutoFit/>
          </a:bodyPr>
          <a:lstStyle/>
          <a:p>
            <a:endParaRPr lang="en-US" altLang="ja-JP" sz="1400" b="1" dirty="0" smtClean="0">
              <a:latin typeface="HG丸ｺﾞｼｯｸM-PRO" panose="020F0600000000000000" pitchFamily="50" charset="-128"/>
              <a:ea typeface="HG丸ｺﾞｼｯｸM-PRO" panose="020F0600000000000000" pitchFamily="50" charset="-128"/>
            </a:endParaRPr>
          </a:p>
          <a:p>
            <a:r>
              <a:rPr lang="ja-JP" altLang="en-US" sz="1400" b="1" dirty="0" smtClean="0">
                <a:latin typeface="HG丸ｺﾞｼｯｸM-PRO" panose="020F0600000000000000" pitchFamily="50" charset="-128"/>
                <a:ea typeface="HG丸ｺﾞｼｯｸM-PRO" panose="020F0600000000000000" pitchFamily="50" charset="-128"/>
              </a:rPr>
              <a:t>学校給食や保育所のおやつなどの食品調達にも最適！</a:t>
            </a:r>
            <a:endParaRPr lang="en-US" altLang="ja-JP" sz="1400" b="1" dirty="0" smtClean="0">
              <a:latin typeface="HG丸ｺﾞｼｯｸM-PRO" panose="020F0600000000000000" pitchFamily="50" charset="-128"/>
              <a:ea typeface="HG丸ｺﾞｼｯｸM-PRO" panose="020F0600000000000000" pitchFamily="50" charset="-128"/>
            </a:endParaRPr>
          </a:p>
        </p:txBody>
      </p:sp>
      <p:pic>
        <p:nvPicPr>
          <p:cNvPr id="1027" name="Picture 3" descr="C:\Users\user\Desktop\ph_clean_seven06.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874" y="1333500"/>
            <a:ext cx="2121476" cy="22574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user\Desktop\img-0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9350" y="1333500"/>
            <a:ext cx="2057400" cy="22574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user\Desktop\carol_na.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42332" y="1333500"/>
            <a:ext cx="2291844" cy="22574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テーマ">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CAC9C89-FEDC-41A2-8865-7C496069946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93</Words>
  <Application>Microsoft Office PowerPoint</Application>
  <PresentationFormat>A4 210 x 297 mm</PresentationFormat>
  <Paragraphs>17</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障害者就労支援施設　　　　　　　　商品プロモーション大会イン空知</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2013-11-21T08:28:17Z</dcterms:created>
  <dcterms:modified xsi:type="dcterms:W3CDTF">2013-12-09T07:02:17Z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TC102862799990</vt:lpwstr>
  </property>
</Properties>
</file>